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43"/>
  </p:notesMasterIdLst>
  <p:sldIdLst>
    <p:sldId id="904" r:id="rId2"/>
    <p:sldId id="807" r:id="rId3"/>
    <p:sldId id="890" r:id="rId4"/>
    <p:sldId id="891" r:id="rId5"/>
    <p:sldId id="817" r:id="rId6"/>
    <p:sldId id="819" r:id="rId7"/>
    <p:sldId id="877" r:id="rId8"/>
    <p:sldId id="322" r:id="rId9"/>
    <p:sldId id="323" r:id="rId10"/>
    <p:sldId id="324" r:id="rId11"/>
    <p:sldId id="325" r:id="rId12"/>
    <p:sldId id="326" r:id="rId13"/>
    <p:sldId id="330" r:id="rId14"/>
    <p:sldId id="327" r:id="rId15"/>
    <p:sldId id="328" r:id="rId16"/>
    <p:sldId id="331" r:id="rId17"/>
    <p:sldId id="332" r:id="rId18"/>
    <p:sldId id="329" r:id="rId19"/>
    <p:sldId id="335" r:id="rId20"/>
    <p:sldId id="349" r:id="rId21"/>
    <p:sldId id="337" r:id="rId22"/>
    <p:sldId id="336" r:id="rId23"/>
    <p:sldId id="338" r:id="rId24"/>
    <p:sldId id="407" r:id="rId25"/>
    <p:sldId id="341" r:id="rId26"/>
    <p:sldId id="343" r:id="rId27"/>
    <p:sldId id="348" r:id="rId28"/>
    <p:sldId id="906" r:id="rId29"/>
    <p:sldId id="907" r:id="rId30"/>
    <p:sldId id="350" r:id="rId31"/>
    <p:sldId id="351" r:id="rId32"/>
    <p:sldId id="356" r:id="rId33"/>
    <p:sldId id="910" r:id="rId34"/>
    <p:sldId id="905" r:id="rId35"/>
    <p:sldId id="911" r:id="rId36"/>
    <p:sldId id="912" r:id="rId37"/>
    <p:sldId id="914" r:id="rId38"/>
    <p:sldId id="908" r:id="rId39"/>
    <p:sldId id="909" r:id="rId40"/>
    <p:sldId id="913" r:id="rId41"/>
    <p:sldId id="321" r:id="rId42"/>
  </p:sldIdLst>
  <p:sldSz cx="9144000" cy="5143500" type="screen16x9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>
          <p15:clr>
            <a:srgbClr val="A4A3A4"/>
          </p15:clr>
        </p15:guide>
        <p15:guide id="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127" autoAdjust="0"/>
    <p:restoredTop sz="85211" autoAdjust="0"/>
  </p:normalViewPr>
  <p:slideViewPr>
    <p:cSldViewPr showGuides="1">
      <p:cViewPr varScale="1">
        <p:scale>
          <a:sx n="259" d="100"/>
          <a:sy n="259" d="100"/>
        </p:scale>
        <p:origin x="2256" y="168"/>
      </p:cViewPr>
      <p:guideLst>
        <p:guide orient="horz"/>
        <p:guide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7" d="100"/>
        <a:sy n="67" d="100"/>
      </p:scale>
      <p:origin x="0" y="1560"/>
    </p:cViewPr>
  </p:sorterViewPr>
  <p:gridSpacing cx="45005" cy="45005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D68A4B-C138-457D-AB6E-F4C564F54BB2}" type="datetimeFigureOut">
              <a:rPr lang="zh-CN" altLang="en-US" smtClean="0"/>
              <a:pPr/>
              <a:t>2020/12/10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21AB8B-5D0A-4586-8F9D-B187E8B9846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61999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中每一个节点都是一个感知器，其第一层的感知器都是由前一层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向量与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权重的线性组合，而第二层的感知器又是由前一层的得到的小的感知器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与新一轮的权重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α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线性组合而成。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21AB8B-5D0A-4586-8F9D-B187E8B98460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59161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4w</a:t>
            </a:r>
            <a:r>
              <a:rPr kumimoji="1" lang="zh-CN" altLang="en-US" dirty="0"/>
              <a:t>多字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21AB8B-5D0A-4586-8F9D-B187E8B98460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61452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/Users/</a:t>
            </a:r>
            <a:r>
              <a:rPr kumimoji="1" lang="en-US" altLang="zh-CN" dirty="0" err="1"/>
              <a:t>yhilly</a:t>
            </a:r>
            <a:r>
              <a:rPr kumimoji="1" lang="en-US" altLang="zh-CN" dirty="0"/>
              <a:t>/anaconda3/bin/python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21AB8B-5D0A-4586-8F9D-B187E8B98460}" type="slidenum">
              <a:rPr lang="zh-CN" altLang="en-US" smtClean="0"/>
              <a:pPr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36482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/>
            <a:fld id="{D03802C4-1DDC-4281-B8B8-D127A0729FB8}" type="slidenum">
              <a:rPr lang="en-US" altLang="zh-TW" smtClean="0"/>
              <a:pPr eaLnBrk="1" hangingPunct="1"/>
              <a:t>41</a:t>
            </a:fld>
            <a:endParaRPr lang="en-US" altLang="zh-TW"/>
          </a:p>
        </p:txBody>
      </p:sp>
      <p:sp>
        <p:nvSpPr>
          <p:cNvPr id="24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>
              <a:latin typeface="Arial" charset="0"/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181333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ctrTitle"/>
          </p:nvPr>
        </p:nvSpPr>
        <p:spPr>
          <a:xfrm>
            <a:off x="422030" y="1028700"/>
            <a:ext cx="8229600" cy="1371600"/>
          </a:xfrm>
        </p:spPr>
        <p:txBody>
          <a:bodyPr vert="horz" lIns="45720" tIns="0" rIns="45720" bIns="0" anchor="b">
            <a:normAutofit/>
            <a:scene3d>
              <a:camera prst="orthographicFront"/>
              <a:lightRig rig="soft" dir="t">
                <a:rot lat="0" lon="0" rev="17220000"/>
              </a:lightRig>
            </a:scene3d>
            <a:sp3d prstMaterial="softEdge">
              <a:bevelT w="38100" h="38100"/>
            </a:sp3d>
          </a:bodyPr>
          <a:lstStyle>
            <a:lvl1pPr>
              <a:defRPr sz="4800" b="1" cap="all" baseline="0">
                <a:ln w="6350">
                  <a:noFill/>
                </a:ln>
                <a:solidFill>
                  <a:schemeClr val="accent4"/>
                </a:solidFill>
                <a:effectLst>
                  <a:outerShdw blurRad="127000" dist="200000" dir="2700000" algn="tl" rotWithShape="0">
                    <a:srgbClr val="000000">
                      <a:alpha val="30000"/>
                    </a:srgbClr>
                  </a:outerShdw>
                </a:effectLst>
              </a:defRPr>
            </a:lvl1pPr>
          </a:lstStyle>
          <a:p>
            <a:r>
              <a:rPr kumimoji="0" lang="zh-CN" altLang="en-US" dirty="0"/>
              <a:t>单击此处编辑母版标题样式</a:t>
            </a:r>
            <a:endParaRPr kumimoji="0" lang="en-US" dirty="0"/>
          </a:p>
        </p:txBody>
      </p:sp>
      <p:sp>
        <p:nvSpPr>
          <p:cNvPr id="28" name="日期占位符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906B9-7A04-4504-8D77-AF49FAA42CEF}" type="datetime1">
              <a:rPr lang="zh-CN" altLang="en-US" smtClean="0"/>
              <a:t>2020/12/10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9" name="灯片编号占位符 2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DECE3-04E0-41EC-B771-5AB4EF38E9D3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9" name="副标题 8"/>
          <p:cNvSpPr>
            <a:spLocks noGrp="1"/>
          </p:cNvSpPr>
          <p:nvPr>
            <p:ph type="subTitle" idx="1"/>
          </p:nvPr>
        </p:nvSpPr>
        <p:spPr>
          <a:xfrm>
            <a:off x="1371600" y="2498774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zh-CN" altLang="en-US"/>
              <a:t>单击此处编辑母版副标题样式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第二级</a:t>
            </a:r>
          </a:p>
          <a:p>
            <a:pPr lvl="2" eaLnBrk="1" latinLnBrk="0" hangingPunct="1"/>
            <a:r>
              <a:rPr lang="zh-CN" altLang="en-US"/>
              <a:t>第三级</a:t>
            </a:r>
          </a:p>
          <a:p>
            <a:pPr lvl="3" eaLnBrk="1" latinLnBrk="0" hangingPunct="1"/>
            <a:r>
              <a:rPr lang="zh-CN" altLang="en-US"/>
              <a:t>第四级</a:t>
            </a:r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6446C-6FDA-42FF-A16A-89B12AF66E23}" type="datetime1">
              <a:rPr lang="zh-CN" altLang="en-US" smtClean="0"/>
              <a:t>2020/12/10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DECE3-04E0-41EC-B771-5AB4EF38E9D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第二级</a:t>
            </a:r>
          </a:p>
          <a:p>
            <a:pPr lvl="2" eaLnBrk="1" latinLnBrk="0" hangingPunct="1"/>
            <a:r>
              <a:rPr lang="zh-CN" altLang="en-US"/>
              <a:t>第三级</a:t>
            </a:r>
          </a:p>
          <a:p>
            <a:pPr lvl="3" eaLnBrk="1" latinLnBrk="0" hangingPunct="1"/>
            <a:r>
              <a:rPr lang="zh-CN" altLang="en-US"/>
              <a:t>第四级</a:t>
            </a:r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750049-3F9B-4DAE-9A1D-C597D2AE82CE}" type="datetime1">
              <a:rPr lang="zh-CN" altLang="en-US" smtClean="0"/>
              <a:t>2020/12/10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DECE3-04E0-41EC-B771-5AB4EF38E9D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第二级</a:t>
            </a:r>
          </a:p>
          <a:p>
            <a:pPr lvl="2" eaLnBrk="1" latinLnBrk="0" hangingPunct="1"/>
            <a:r>
              <a:rPr lang="zh-CN" altLang="en-US"/>
              <a:t>第三级</a:t>
            </a:r>
          </a:p>
          <a:p>
            <a:pPr lvl="3" eaLnBrk="1" latinLnBrk="0" hangingPunct="1"/>
            <a:r>
              <a:rPr lang="zh-CN" altLang="en-US"/>
              <a:t>第四级</a:t>
            </a:r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E73B81-B43D-4486-9129-C6EE7DF14EB0}" type="datetime1">
              <a:rPr lang="zh-CN" altLang="en-US" smtClean="0"/>
              <a:t>2020/12/10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DECE3-04E0-41EC-B771-5AB4EF38E9D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00200" y="457200"/>
            <a:ext cx="7086600" cy="1371600"/>
          </a:xfrm>
        </p:spPr>
        <p:txBody>
          <a:bodyPr vert="horz" bIns="0" anchor="b">
            <a:noAutofit/>
            <a:scene3d>
              <a:camera prst="orthographicFront"/>
              <a:lightRig rig="soft" dir="t">
                <a:rot lat="0" lon="0" rev="17220000"/>
              </a:lightRig>
            </a:scene3d>
            <a:sp3d prstMaterial="softEdge">
              <a:bevelT w="38100" h="38100"/>
              <a:contourClr>
                <a:schemeClr val="tx2">
                  <a:shade val="50000"/>
                </a:schemeClr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4800" b="1" cap="none" baseline="0">
                <a:ln w="6350">
                  <a:noFill/>
                </a:ln>
                <a:solidFill>
                  <a:schemeClr val="accent1">
                    <a:tint val="90000"/>
                    <a:satMod val="120000"/>
                  </a:schemeClr>
                </a:solidFill>
                <a:effectLst>
                  <a:outerShdw blurRad="114300" dist="101600" dir="2700000" algn="tl" rotWithShape="0">
                    <a:srgbClr val="000000">
                      <a:alpha val="4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600200" y="1880840"/>
            <a:ext cx="7086600" cy="1132284"/>
          </a:xfrm>
        </p:spPr>
        <p:txBody>
          <a:bodyPr anchor="t"/>
          <a:lstStyle>
            <a:lvl1pPr marL="73152" indent="0" algn="l">
              <a:buNone/>
              <a:defRPr sz="20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BF294-619D-49A5-8A1B-CAA14508B6B7}" type="datetime1">
              <a:rPr lang="zh-CN" altLang="en-US" smtClean="0"/>
              <a:t>2020/12/10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7924800" y="4812507"/>
            <a:ext cx="762000" cy="273844"/>
          </a:xfrm>
        </p:spPr>
        <p:txBody>
          <a:bodyPr/>
          <a:lstStyle/>
          <a:p>
            <a:fld id="{59FDECE3-04E0-41EC-B771-5AB4EF38E9D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4472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第二级</a:t>
            </a:r>
          </a:p>
          <a:p>
            <a:pPr lvl="2" eaLnBrk="1" latinLnBrk="0" hangingPunct="1"/>
            <a:r>
              <a:rPr lang="zh-CN" altLang="en-US"/>
              <a:t>第三级</a:t>
            </a:r>
          </a:p>
          <a:p>
            <a:pPr lvl="3" eaLnBrk="1" latinLnBrk="0" hangingPunct="1"/>
            <a:r>
              <a:rPr lang="zh-CN" altLang="en-US"/>
              <a:t>第四级</a:t>
            </a:r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4472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第二级</a:t>
            </a:r>
          </a:p>
          <a:p>
            <a:pPr lvl="2" eaLnBrk="1" latinLnBrk="0" hangingPunct="1"/>
            <a:r>
              <a:rPr lang="zh-CN" altLang="en-US"/>
              <a:t>第三级</a:t>
            </a:r>
          </a:p>
          <a:p>
            <a:pPr lvl="3" eaLnBrk="1" latinLnBrk="0" hangingPunct="1"/>
            <a:r>
              <a:rPr lang="zh-CN" altLang="en-US"/>
              <a:t>第四级</a:t>
            </a:r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CFA58-7EC6-4D25-8239-DCFF0CA608B0}" type="datetime1">
              <a:rPr lang="zh-CN" altLang="en-US" smtClean="0"/>
              <a:t>2020/12/10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DECE3-04E0-41EC-B771-5AB4EF38E9D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8229600" cy="8572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563165"/>
          </a:xfrm>
        </p:spPr>
        <p:txBody>
          <a:bodyPr anchor="ctr"/>
          <a:lstStyle>
            <a:lvl1pPr marL="0" indent="0">
              <a:buNone/>
              <a:defRPr sz="2400" b="0" cap="all" baseline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zh-CN" altLang="en-US"/>
              <a:t>单击此处编辑母版文本样式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3"/>
          </p:nvPr>
        </p:nvSpPr>
        <p:spPr>
          <a:xfrm>
            <a:off x="4645027" y="1151335"/>
            <a:ext cx="4041775" cy="563165"/>
          </a:xfrm>
        </p:spPr>
        <p:txBody>
          <a:bodyPr anchor="ctr"/>
          <a:lstStyle>
            <a:lvl1pPr marL="0" indent="0">
              <a:buNone/>
              <a:defRPr sz="2400" b="0" cap="all" baseline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zh-CN" altLang="en-US"/>
              <a:t>单击此处编辑母版文本样式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2"/>
          </p:nvPr>
        </p:nvSpPr>
        <p:spPr>
          <a:xfrm>
            <a:off x="457200" y="1771650"/>
            <a:ext cx="4040188" cy="282297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第二级</a:t>
            </a:r>
          </a:p>
          <a:p>
            <a:pPr lvl="2" eaLnBrk="1" latinLnBrk="0" hangingPunct="1"/>
            <a:r>
              <a:rPr lang="zh-CN" altLang="en-US"/>
              <a:t>第三级</a:t>
            </a:r>
          </a:p>
          <a:p>
            <a:pPr lvl="3" eaLnBrk="1" latinLnBrk="0" hangingPunct="1"/>
            <a:r>
              <a:rPr lang="zh-CN" altLang="en-US"/>
              <a:t>第四级</a:t>
            </a:r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7" y="1771650"/>
            <a:ext cx="4041775" cy="282297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第二级</a:t>
            </a:r>
          </a:p>
          <a:p>
            <a:pPr lvl="2" eaLnBrk="1" latinLnBrk="0" hangingPunct="1"/>
            <a:r>
              <a:rPr lang="zh-CN" altLang="en-US"/>
              <a:t>第三级</a:t>
            </a:r>
          </a:p>
          <a:p>
            <a:pPr lvl="3" eaLnBrk="1" latinLnBrk="0" hangingPunct="1"/>
            <a:r>
              <a:rPr lang="zh-CN" altLang="en-US"/>
              <a:t>第四级</a:t>
            </a:r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7894B-BF00-4FD6-A52B-D8164D60D030}" type="datetime1">
              <a:rPr lang="zh-CN" altLang="en-US" smtClean="0"/>
              <a:t>2020/12/10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DECE3-04E0-41EC-B771-5AB4EF38E9D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DB10C-4CF9-4E6D-85B4-69BC3ADF16A7}" type="datetime1">
              <a:rPr lang="zh-CN" altLang="en-US" smtClean="0"/>
              <a:t>2020/12/10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DECE3-04E0-41EC-B771-5AB4EF38E9D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E9ADD-8B60-417A-A27B-8AFA8B2D7FEA}" type="datetime1">
              <a:rPr lang="zh-CN" altLang="en-US" smtClean="0"/>
              <a:t>2020/12/10</a:t>
            </a:fld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DECE3-04E0-41EC-B771-5AB4EF38E9D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2" y="204788"/>
            <a:ext cx="3008313" cy="871538"/>
          </a:xfrm>
        </p:spPr>
        <p:txBody>
          <a:bodyPr vert="horz" anchor="b">
            <a:normAutofit/>
            <a:sp3d prstMaterial="softEdge"/>
          </a:bodyPr>
          <a:lstStyle>
            <a:lvl1pPr algn="l">
              <a:buNone/>
              <a:defRPr sz="2200" b="0">
                <a:ln w="6350">
                  <a:noFill/>
                </a:ln>
                <a:solidFill>
                  <a:schemeClr val="accent1">
                    <a:tint val="73000"/>
                    <a:satMod val="180000"/>
                  </a:schemeClr>
                </a:solidFill>
              </a:defRPr>
            </a:lvl1pPr>
          </a:lstStyle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2"/>
          </p:nvPr>
        </p:nvSpPr>
        <p:spPr>
          <a:xfrm>
            <a:off x="457202" y="1143000"/>
            <a:ext cx="3008313" cy="3451622"/>
          </a:xfrm>
        </p:spPr>
        <p:txBody>
          <a:bodyPr/>
          <a:lstStyle>
            <a:lvl1pPr marL="0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2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第二级</a:t>
            </a:r>
          </a:p>
          <a:p>
            <a:pPr lvl="2" eaLnBrk="1" latinLnBrk="0" hangingPunct="1"/>
            <a:r>
              <a:rPr lang="zh-CN" altLang="en-US"/>
              <a:t>第三级</a:t>
            </a:r>
          </a:p>
          <a:p>
            <a:pPr lvl="3" eaLnBrk="1" latinLnBrk="0" hangingPunct="1"/>
            <a:r>
              <a:rPr lang="zh-CN" altLang="en-US"/>
              <a:t>第四级</a:t>
            </a:r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9B7B70-330D-4D37-BD06-634FEF84710D}" type="datetime1">
              <a:rPr lang="zh-CN" altLang="en-US" smtClean="0"/>
              <a:t>2020/12/10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DECE3-04E0-41EC-B771-5AB4EF38E9D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828800" y="457200"/>
            <a:ext cx="5486400" cy="391716"/>
          </a:xfrm>
        </p:spPr>
        <p:txBody>
          <a:bodyPr lIns="45720" rIns="45720" bIns="0" anchor="b">
            <a:sp3d prstMaterial="softEdge"/>
          </a:bodyPr>
          <a:lstStyle>
            <a:lvl1pPr algn="ctr">
              <a:buNone/>
              <a:defRPr sz="2000" b="1"/>
            </a:lvl1pPr>
          </a:lstStyle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828800" y="1373981"/>
            <a:ext cx="5486400" cy="2971800"/>
          </a:xfrm>
          <a:solidFill>
            <a:schemeClr val="bg2"/>
          </a:solidFill>
          <a:ln w="44450" cap="sq" cmpd="sng" algn="ctr">
            <a:solidFill>
              <a:srgbClr val="FFFFFF"/>
            </a:solidFill>
            <a:prstDash val="solid"/>
            <a:miter lim="800000"/>
          </a:ln>
          <a:effectLst>
            <a:outerShdw blurRad="190500" dist="228600" dir="2700000" sy="90000">
              <a:srgbClr val="000000">
                <a:alpha val="25000"/>
              </a:srgbClr>
            </a:outerShdw>
          </a:effectLst>
          <a:scene3d>
            <a:camera prst="orthographicFront">
              <a:rot lat="0" lon="0" rev="0"/>
            </a:camera>
            <a:lightRig rig="balanced" dir="tr">
              <a:rot lat="0" lon="0" rev="2700000"/>
            </a:lightRig>
          </a:scene3d>
          <a:sp3d prstMaterial="matte">
            <a:contourClr>
              <a:schemeClr val="tx2">
                <a:shade val="50000"/>
              </a:schemeClr>
            </a:contourClr>
          </a:sp3d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/>
          <a:lstStyle>
            <a:lvl1pPr indent="0">
              <a:buNone/>
              <a:defRPr sz="3200"/>
            </a:lvl1pPr>
          </a:lstStyle>
          <a:p>
            <a:pPr marL="0" algn="l" rtl="0" eaLnBrk="1" latinLnBrk="0" hangingPunct="1"/>
            <a:r>
              <a:rPr kumimoji="0" lang="zh-CN" altLang="en-US">
                <a:solidFill>
                  <a:schemeClr val="lt1"/>
                </a:solidFill>
                <a:latin typeface="+mn-lt"/>
                <a:ea typeface="+mn-ea"/>
                <a:cs typeface="+mn-cs"/>
              </a:rPr>
              <a:t>单击图标添加图片</a:t>
            </a:r>
            <a:endParaRPr kumimoji="0" lang="en-US" dirty="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828800" y="875091"/>
            <a:ext cx="5486400" cy="397764"/>
          </a:xfrm>
        </p:spPr>
        <p:txBody>
          <a:bodyPr lIns="45720" tIns="45720" rIns="45720" anchor="t"/>
          <a:lstStyle>
            <a:lvl1pPr marL="0" indent="0" algn="ct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6DF2A-67C4-4026-92BA-E18AC209EB35}" type="datetime1">
              <a:rPr lang="zh-CN" altLang="en-US" smtClean="0"/>
              <a:t>2020/12/10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DECE3-04E0-41EC-B771-5AB4EF38E9D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标题占位符 2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>
              <a:bevelT w="38100" h="38100"/>
            </a:sp3d>
          </a:bodyPr>
          <a:lstStyle/>
          <a:p>
            <a:r>
              <a:rPr kumimoji="0" lang="zh-CN" altLang="en-US" dirty="0"/>
              <a:t>单击此处编辑母版标题样式</a:t>
            </a:r>
            <a:endParaRPr kumimoji="0" 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8229600" cy="353187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zh-CN" altLang="en-US"/>
              <a:t>单击此处编辑母版文本样式</a:t>
            </a:r>
          </a:p>
          <a:p>
            <a:pPr lvl="1" eaLnBrk="1" latinLnBrk="0" hangingPunct="1"/>
            <a:r>
              <a:rPr kumimoji="0" lang="zh-CN" altLang="en-US"/>
              <a:t>第二级</a:t>
            </a:r>
          </a:p>
          <a:p>
            <a:pPr lvl="2" eaLnBrk="1" latinLnBrk="0" hangingPunct="1"/>
            <a:r>
              <a:rPr kumimoji="0" lang="zh-CN" altLang="en-US"/>
              <a:t>第三级</a:t>
            </a:r>
          </a:p>
          <a:p>
            <a:pPr lvl="3" eaLnBrk="1" latinLnBrk="0" hangingPunct="1"/>
            <a:r>
              <a:rPr kumimoji="0" lang="zh-CN" altLang="en-US"/>
              <a:t>第四级</a:t>
            </a:r>
          </a:p>
          <a:p>
            <a:pPr lvl="4" eaLnBrk="1" latinLnBrk="0" hangingPunct="1"/>
            <a:r>
              <a:rPr kumimoji="0" lang="zh-CN" altLang="en-US"/>
              <a:t>第五级</a:t>
            </a:r>
            <a:endParaRPr kumimoji="0" lang="en-US"/>
          </a:p>
        </p:txBody>
      </p:sp>
      <p:sp>
        <p:nvSpPr>
          <p:cNvPr id="14" name="日期占位符 13"/>
          <p:cNvSpPr>
            <a:spLocks noGrp="1"/>
          </p:cNvSpPr>
          <p:nvPr>
            <p:ph type="dt" sz="half" idx="2"/>
          </p:nvPr>
        </p:nvSpPr>
        <p:spPr>
          <a:xfrm>
            <a:off x="457200" y="4812507"/>
            <a:ext cx="2133600" cy="273844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200">
                <a:solidFill>
                  <a:schemeClr val="tx1">
                    <a:shade val="50000"/>
                  </a:schemeClr>
                </a:solidFill>
              </a:defRPr>
            </a:lvl1pPr>
          </a:lstStyle>
          <a:p>
            <a:fld id="{D6D3CE07-DE2B-4A78-800E-26311F6D8302}" type="datetime1">
              <a:rPr lang="zh-CN" altLang="en-US" smtClean="0"/>
              <a:t>2020/12/10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3"/>
          </p:nvPr>
        </p:nvSpPr>
        <p:spPr>
          <a:xfrm>
            <a:off x="3124200" y="4812507"/>
            <a:ext cx="2895600" cy="273844"/>
          </a:xfrm>
          <a:prstGeom prst="rect">
            <a:avLst/>
          </a:prstGeom>
        </p:spPr>
        <p:txBody>
          <a:bodyPr vert="horz" anchor="b"/>
          <a:lstStyle>
            <a:lvl1pPr algn="ctr" eaLnBrk="1" latinLnBrk="0" hangingPunct="1">
              <a:defRPr kumimoji="0" sz="1200">
                <a:solidFill>
                  <a:schemeClr val="tx1">
                    <a:shade val="50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23" name="灯片编号占位符 22"/>
          <p:cNvSpPr>
            <a:spLocks noGrp="1"/>
          </p:cNvSpPr>
          <p:nvPr>
            <p:ph type="sldNum" sz="quarter" idx="4"/>
          </p:nvPr>
        </p:nvSpPr>
        <p:spPr>
          <a:xfrm>
            <a:off x="7924800" y="4812507"/>
            <a:ext cx="762000" cy="273844"/>
          </a:xfrm>
          <a:prstGeom prst="rect">
            <a:avLst/>
          </a:prstGeom>
        </p:spPr>
        <p:txBody>
          <a:bodyPr vert="horz" lIns="0" rIns="0" anchor="b"/>
          <a:lstStyle>
            <a:lvl1pPr algn="r" eaLnBrk="1" latinLnBrk="0" hangingPunct="1">
              <a:defRPr kumimoji="0" sz="1200">
                <a:solidFill>
                  <a:schemeClr val="tx1">
                    <a:shade val="50000"/>
                  </a:schemeClr>
                </a:solidFill>
              </a:defRPr>
            </a:lvl1pPr>
          </a:lstStyle>
          <a:p>
            <a:fld id="{59FDECE3-04E0-41EC-B771-5AB4EF38E9D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ctr" rtl="0" eaLnBrk="1" latinLnBrk="0" hangingPunct="1">
        <a:spcBef>
          <a:spcPct val="0"/>
        </a:spcBef>
        <a:buNone/>
        <a:defRPr kumimoji="0" sz="4100" b="1" kern="1200" cap="none" baseline="0">
          <a:ln w="6350">
            <a:noFill/>
          </a:ln>
          <a:solidFill>
            <a:schemeClr val="accent4"/>
          </a:solidFill>
          <a:effectLst>
            <a:outerShdw blurRad="114300" dist="101600" dir="2700000" algn="tl" rotWithShape="0">
              <a:srgbClr val="000000">
                <a:alpha val="40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548640" indent="-411480" algn="l" rtl="0" eaLnBrk="1" latinLnBrk="0" hangingPunct="1">
        <a:spcBef>
          <a:spcPct val="20000"/>
        </a:spcBef>
        <a:buClr>
          <a:schemeClr val="tx1">
            <a:shade val="95000"/>
          </a:schemeClr>
        </a:buClr>
        <a:buSzPct val="65000"/>
        <a:buFont typeface="Wingdings 2"/>
        <a:buChar char="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868680" indent="-283464" algn="l" rtl="0" eaLnBrk="1" latinLnBrk="0" hangingPunct="1">
        <a:spcBef>
          <a:spcPct val="20000"/>
        </a:spcBef>
        <a:buClr>
          <a:schemeClr val="tx1"/>
        </a:buClr>
        <a:buSzPct val="80000"/>
        <a:buFont typeface="Wingdings 2"/>
        <a:buChar char="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33856" indent="-228600" algn="l" rtl="0" eaLnBrk="1" latinLnBrk="0" hangingPunct="1">
        <a:spcBef>
          <a:spcPct val="20000"/>
        </a:spcBef>
        <a:buClr>
          <a:schemeClr val="tx1"/>
        </a:buClr>
        <a:buSzPct val="95000"/>
        <a:buFont typeface="Wingdings"/>
        <a:buChar char=""/>
        <a:defRPr kumimoji="0"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353312" indent="-182880" algn="l" rtl="0" eaLnBrk="1" latinLnBrk="0" hangingPunct="1">
        <a:spcBef>
          <a:spcPct val="20000"/>
        </a:spcBef>
        <a:buClr>
          <a:schemeClr val="tx1"/>
        </a:buClr>
        <a:buSzPct val="100000"/>
        <a:buFont typeface="Wingdings 3"/>
        <a:buChar char="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545336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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64792" indent="-182880" algn="l" rtl="0" eaLnBrk="1" latinLnBrk="0" hangingPunct="1">
        <a:spcBef>
          <a:spcPct val="20000"/>
        </a:spcBef>
        <a:buClr>
          <a:schemeClr val="tx1"/>
        </a:buClr>
        <a:buFont typeface="Wingdings 3"/>
        <a:buChar char="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65960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67128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368296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81448" y="771550"/>
            <a:ext cx="5549221" cy="8254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50000"/>
              </a:lnSpc>
            </a:pPr>
            <a:r>
              <a:rPr lang="zh-CN" altLang="en-US" sz="36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第三章 初始</a:t>
            </a:r>
            <a:r>
              <a:rPr lang="en-US" altLang="zh-CN" sz="36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TensorFlow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28189" y="2443533"/>
            <a:ext cx="5140356" cy="40011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静蕾简体" pitchFamily="2" charset="-122"/>
                <a:ea typeface="方正静蕾简体" pitchFamily="2" charset="-122"/>
                <a:cs typeface="Lantinghei SC Demibold" charset="-122"/>
              </a:rPr>
              <a:t>Deep</a:t>
            </a: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静蕾简体" pitchFamily="2" charset="-122"/>
                <a:ea typeface="方正静蕾简体" pitchFamily="2" charset="-122"/>
                <a:cs typeface="Lantinghei SC Demibold" charset="-122"/>
              </a:rPr>
              <a:t> 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静蕾简体" pitchFamily="2" charset="-122"/>
                <a:ea typeface="方正静蕾简体" pitchFamily="2" charset="-122"/>
                <a:cs typeface="Lantinghei SC Demibold" charset="-122"/>
              </a:rPr>
              <a:t>Learning</a:t>
            </a: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静蕾简体" pitchFamily="2" charset="-122"/>
                <a:ea typeface="方正静蕾简体" pitchFamily="2" charset="-122"/>
                <a:cs typeface="Lantinghei SC Demibold" charset="-122"/>
              </a:rPr>
              <a:t> 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静蕾简体" pitchFamily="2" charset="-122"/>
                <a:ea typeface="方正静蕾简体" pitchFamily="2" charset="-122"/>
                <a:cs typeface="Lantinghei SC Demibold" charset="-122"/>
              </a:rPr>
              <a:t>&amp;</a:t>
            </a: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静蕾简体" pitchFamily="2" charset="-122"/>
                <a:ea typeface="方正静蕾简体" pitchFamily="2" charset="-122"/>
                <a:cs typeface="Lantinghei SC Demibold" charset="-122"/>
              </a:rPr>
              <a:t> 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静蕾简体" pitchFamily="2" charset="-122"/>
                <a:ea typeface="方正静蕾简体" pitchFamily="2" charset="-122"/>
                <a:cs typeface="Lantinghei SC Demibold" charset="-122"/>
              </a:rPr>
              <a:t>TensorFlow</a:t>
            </a:r>
            <a:endParaRPr lang="zh-CN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静蕾简体" pitchFamily="2" charset="-122"/>
              <a:ea typeface="方正静蕾简体" pitchFamily="2" charset="-122"/>
              <a:cs typeface="Lantinghei SC Demibold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587382" y="3381840"/>
            <a:ext cx="489021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>
                <a:solidFill>
                  <a:schemeClr val="accent1">
                    <a:lumMod val="50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张玉宏  博士</a:t>
            </a:r>
          </a:p>
          <a:p>
            <a:pPr algn="ctr"/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</a:rPr>
              <a:t>zhangyuhong001@gmail.com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507422" y="2443533"/>
            <a:ext cx="2411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zh-CN" sz="2400" dirty="0">
              <a:solidFill>
                <a:srgbClr val="0070C0"/>
              </a:solidFill>
              <a:latin typeface="+mj-lt"/>
              <a:ea typeface="方正静蕾简体" pitchFamily="2" charset="-122"/>
            </a:endParaRPr>
          </a:p>
        </p:txBody>
      </p:sp>
      <p:pic>
        <p:nvPicPr>
          <p:cNvPr id="1026" name="Picture 2" descr="电子工业出版社-关于我社">
            <a:extLst>
              <a:ext uri="{FF2B5EF4-FFF2-40B4-BE49-F238E27FC236}">
                <a16:creationId xmlns:a16="http://schemas.microsoft.com/office/drawing/2014/main" id="{0B012EB3-F677-6944-BB7F-08DF3DDCFD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9434" y="3994442"/>
            <a:ext cx="3660745" cy="1097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46D9ADC-5C59-9D41-9D57-1D08DEBF0951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5451" y="861560"/>
            <a:ext cx="3052084" cy="275360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89845263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DECE3-04E0-41EC-B771-5AB4EF38E9D3}" type="slidenum">
              <a:rPr lang="zh-CN" altLang="en-US" smtClean="0"/>
              <a:pPr/>
              <a:t>10</a:t>
            </a:fld>
            <a:endParaRPr lang="zh-CN" altLang="en-US"/>
          </a:p>
        </p:txBody>
      </p:sp>
      <p:pic>
        <p:nvPicPr>
          <p:cNvPr id="3" name="Picture 7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181"/>
          <a:stretch/>
        </p:blipFill>
        <p:spPr bwMode="auto">
          <a:xfrm>
            <a:off x="3221850" y="1041580"/>
            <a:ext cx="5274310" cy="296291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AutoShape 2" descr="Theanoâçå¾çæç´¢ç»æ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535" y="1671650"/>
            <a:ext cx="2439648" cy="1383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9240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DECE3-04E0-41EC-B771-5AB4EF38E9D3}" type="slidenum">
              <a:rPr lang="zh-CN" altLang="en-US" smtClean="0"/>
              <a:pPr/>
              <a:t>11</a:t>
            </a:fld>
            <a:endParaRPr lang="zh-CN" altLang="en-US"/>
          </a:p>
        </p:txBody>
      </p:sp>
      <p:pic>
        <p:nvPicPr>
          <p:cNvPr id="3" name="Picture 8"/>
          <p:cNvPicPr/>
          <p:nvPr/>
        </p:nvPicPr>
        <p:blipFill>
          <a:blip r:embed="rId2"/>
          <a:stretch>
            <a:fillRect/>
          </a:stretch>
        </p:blipFill>
        <p:spPr>
          <a:xfrm>
            <a:off x="521550" y="1241965"/>
            <a:ext cx="3645405" cy="1599816"/>
          </a:xfrm>
          <a:prstGeom prst="rect">
            <a:avLst/>
          </a:prstGeom>
        </p:spPr>
      </p:pic>
      <p:pic>
        <p:nvPicPr>
          <p:cNvPr id="4" name="图片 3"/>
          <p:cNvPicPr/>
          <p:nvPr/>
        </p:nvPicPr>
        <p:blipFill>
          <a:blip r:embed="rId3"/>
          <a:stretch>
            <a:fillRect/>
          </a:stretch>
        </p:blipFill>
        <p:spPr>
          <a:xfrm>
            <a:off x="5337085" y="1377249"/>
            <a:ext cx="2843000" cy="112489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061610" y="3201820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极简主义代表</a:t>
            </a:r>
          </a:p>
        </p:txBody>
      </p:sp>
      <p:sp>
        <p:nvSpPr>
          <p:cNvPr id="6" name="矩形 5"/>
          <p:cNvSpPr/>
          <p:nvPr/>
        </p:nvSpPr>
        <p:spPr>
          <a:xfrm>
            <a:off x="5774547" y="3191436"/>
            <a:ext cx="28905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kern="0" dirty="0">
                <a:latin typeface="Times New Roman" charset="0"/>
              </a:rPr>
              <a:t>Model Zoo</a:t>
            </a:r>
            <a:r>
              <a:rPr lang="zh-CN" altLang="zh-CN" kern="0" dirty="0">
                <a:latin typeface="Times New Roman" charset="0"/>
                <a:cs typeface="Times New Roman" charset="0"/>
              </a:rPr>
              <a:t>（模型动物园）</a:t>
            </a:r>
            <a:r>
              <a:rPr lang="zh-CN" altLang="zh-CN" dirty="0"/>
              <a:t>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491128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DECE3-04E0-41EC-B771-5AB4EF38E9D3}" type="slidenum">
              <a:rPr lang="zh-CN" altLang="en-US" smtClean="0"/>
              <a:pPr/>
              <a:t>12</a:t>
            </a:fld>
            <a:endParaRPr lang="zh-CN" altLang="en-US"/>
          </a:p>
        </p:txBody>
      </p:sp>
      <p:pic>
        <p:nvPicPr>
          <p:cNvPr id="3" name="图片 2"/>
          <p:cNvPicPr/>
          <p:nvPr/>
        </p:nvPicPr>
        <p:blipFill rotWithShape="1">
          <a:blip r:embed="rId2"/>
          <a:srcRect b="17647"/>
          <a:stretch/>
        </p:blipFill>
        <p:spPr bwMode="auto">
          <a:xfrm>
            <a:off x="1556665" y="1086585"/>
            <a:ext cx="5850650" cy="216024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文本框 3"/>
          <p:cNvSpPr txBox="1"/>
          <p:nvPr/>
        </p:nvSpPr>
        <p:spPr>
          <a:xfrm>
            <a:off x="2411760" y="3561860"/>
            <a:ext cx="39604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400" dirty="0">
                <a:solidFill>
                  <a:srgbClr val="C00000"/>
                </a:solidFill>
              </a:rPr>
              <a:t>新势力崛起</a:t>
            </a:r>
          </a:p>
        </p:txBody>
      </p:sp>
    </p:spTree>
    <p:extLst>
      <p:ext uri="{BB962C8B-B14F-4D97-AF65-F5344CB8AC3E}">
        <p14:creationId xmlns:p14="http://schemas.microsoft.com/office/powerpoint/2010/main" val="20092271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DECE3-04E0-41EC-B771-5AB4EF38E9D3}" type="slidenum">
              <a:rPr lang="zh-CN" altLang="en-US" smtClean="0"/>
              <a:pPr/>
              <a:t>13</a:t>
            </a:fld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373" y="0"/>
            <a:ext cx="872925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314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 rot="16200000">
            <a:off x="3949700" y="-1158875"/>
            <a:ext cx="1244600" cy="95059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248365" y="3238500"/>
            <a:ext cx="63017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chemeClr val="bg1"/>
                </a:solidFill>
                <a:latin typeface="+mj-ea"/>
                <a:ea typeface="+mj-ea"/>
              </a:rPr>
              <a:t>2.TensorFlow</a:t>
            </a:r>
            <a:r>
              <a:rPr lang="zh-CN" altLang="en-US" sz="4000" dirty="0">
                <a:solidFill>
                  <a:schemeClr val="bg1"/>
                </a:solidFill>
                <a:latin typeface="+mj-ea"/>
                <a:ea typeface="+mj-ea"/>
              </a:rPr>
              <a:t>简介</a:t>
            </a:r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DECE3-04E0-41EC-B771-5AB4EF38E9D3}" type="slidenum">
              <a:rPr lang="zh-CN" altLang="en-US" smtClean="0"/>
              <a:pPr/>
              <a:t>14</a:t>
            </a:fld>
            <a:endParaRPr lang="zh-CN" altLang="en-US"/>
          </a:p>
        </p:txBody>
      </p:sp>
      <p:pic>
        <p:nvPicPr>
          <p:cNvPr id="10" name="图片 9"/>
          <p:cNvPicPr/>
          <p:nvPr/>
        </p:nvPicPr>
        <p:blipFill rotWithShape="1">
          <a:blip r:embed="rId2"/>
          <a:srcRect l="16465" r="14826"/>
          <a:stretch/>
        </p:blipFill>
        <p:spPr bwMode="auto">
          <a:xfrm>
            <a:off x="3491880" y="951570"/>
            <a:ext cx="2392658" cy="183490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859659408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DECE3-04E0-41EC-B771-5AB4EF38E9D3}" type="slidenum">
              <a:rPr lang="zh-CN" altLang="en-US" smtClean="0"/>
              <a:pPr/>
              <a:t>15</a:t>
            </a:fld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2033702" y="861560"/>
            <a:ext cx="3972608" cy="337537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7111557" y="3510809"/>
            <a:ext cx="1165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kern="0">
                <a:latin typeface="Times New Roman" charset="0"/>
              </a:rPr>
              <a:t>升级系统</a:t>
            </a:r>
            <a:r>
              <a:rPr lang="zh-CN" altLang="zh-CN"/>
              <a:t> </a:t>
            </a:r>
            <a:endParaRPr lang="zh-CN" altLang="en-US" dirty="0"/>
          </a:p>
        </p:txBody>
      </p:sp>
      <p:pic>
        <p:nvPicPr>
          <p:cNvPr id="5" name="图片 4"/>
          <p:cNvPicPr/>
          <p:nvPr/>
        </p:nvPicPr>
        <p:blipFill rotWithShape="1">
          <a:blip r:embed="rId3"/>
          <a:srcRect l="16465" r="14826"/>
          <a:stretch/>
        </p:blipFill>
        <p:spPr bwMode="auto">
          <a:xfrm>
            <a:off x="6687235" y="1626645"/>
            <a:ext cx="2014349" cy="169046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矩形 5"/>
          <p:cNvSpPr/>
          <p:nvPr/>
        </p:nvSpPr>
        <p:spPr>
          <a:xfrm>
            <a:off x="538935" y="2039783"/>
            <a:ext cx="16530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kern="0" dirty="0" err="1">
                <a:latin typeface="Times New Roman" charset="0"/>
              </a:rPr>
              <a:t>DistBelief</a:t>
            </a:r>
            <a:r>
              <a:rPr lang="zh-CN" altLang="zh-CN" kern="0" dirty="0">
                <a:latin typeface="Times New Roman" charset="0"/>
                <a:cs typeface="Times New Roman" charset="0"/>
              </a:rPr>
              <a:t>系统</a:t>
            </a:r>
            <a:r>
              <a:rPr lang="zh-CN" altLang="zh-CN" dirty="0"/>
              <a:t>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958136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DECE3-04E0-41EC-B771-5AB4EF38E9D3}" type="slidenum">
              <a:rPr lang="zh-CN" altLang="en-US" smtClean="0"/>
              <a:pPr/>
              <a:t>16</a:t>
            </a:fld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375" y="0"/>
            <a:ext cx="758324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4352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DECE3-04E0-41EC-B771-5AB4EF38E9D3}" type="slidenum">
              <a:rPr lang="zh-CN" altLang="en-US" smtClean="0"/>
              <a:pPr/>
              <a:t>17</a:t>
            </a:fld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201" y="0"/>
            <a:ext cx="7965597" cy="51435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2141730" y="1925419"/>
            <a:ext cx="65450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  <a:latin typeface="-apple-system" charset="0"/>
              </a:rPr>
              <a:t>Compilers don't warn </a:t>
            </a:r>
            <a:r>
              <a:rPr lang="en-US" altLang="zh-CN" b="1" dirty="0" err="1">
                <a:solidFill>
                  <a:srgbClr val="FF0000"/>
                </a:solidFill>
                <a:latin typeface="-apple-system" charset="0"/>
              </a:rPr>
              <a:t>JeffDean</a:t>
            </a:r>
            <a:r>
              <a:rPr lang="en-US" altLang="zh-CN" b="1" dirty="0">
                <a:solidFill>
                  <a:srgbClr val="FF0000"/>
                </a:solidFill>
                <a:latin typeface="-apple-system" charset="0"/>
              </a:rPr>
              <a:t>. Jeff Dean warns compilers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3583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DECE3-04E0-41EC-B771-5AB4EF38E9D3}" type="slidenum">
              <a:rPr lang="zh-CN" altLang="en-US" smtClean="0"/>
              <a:pPr/>
              <a:t>18</a:t>
            </a:fld>
            <a:endParaRPr lang="zh-CN" altLang="en-US"/>
          </a:p>
        </p:txBody>
      </p:sp>
      <p:pic>
        <p:nvPicPr>
          <p:cNvPr id="4" name="图片 3" descr="Related image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642" y="155779"/>
            <a:ext cx="3195355" cy="480328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D444B75-E9C2-534D-826C-D1D45DCE3A1A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041580"/>
            <a:ext cx="4320480" cy="333037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702519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DECE3-04E0-41EC-B771-5AB4EF38E9D3}" type="slidenum">
              <a:rPr lang="zh-CN" altLang="en-US" smtClean="0"/>
              <a:pPr/>
              <a:t>19</a:t>
            </a:fld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78820"/>
            <a:ext cx="9144000" cy="1585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1181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 rot="16200000">
            <a:off x="3949700" y="-1158875"/>
            <a:ext cx="1244600" cy="95059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TextBox 8"/>
          <p:cNvSpPr txBox="1"/>
          <p:nvPr/>
        </p:nvSpPr>
        <p:spPr>
          <a:xfrm>
            <a:off x="791580" y="3228833"/>
            <a:ext cx="78956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+mj-ea"/>
                <a:ea typeface="+mj-ea"/>
              </a:rPr>
              <a:t>0.</a:t>
            </a:r>
            <a:r>
              <a:rPr lang="zh-CN" altLang="en-US" sz="3200" dirty="0">
                <a:solidFill>
                  <a:schemeClr val="bg1"/>
                </a:solidFill>
                <a:latin typeface="+mj-ea"/>
                <a:ea typeface="+mj-ea"/>
              </a:rPr>
              <a:t>课程回顾</a:t>
            </a:r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DECE3-04E0-41EC-B771-5AB4EF38E9D3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9926638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DECE3-04E0-41EC-B771-5AB4EF38E9D3}" type="slidenum">
              <a:rPr lang="zh-CN" altLang="en-US" smtClean="0"/>
              <a:pPr/>
              <a:t>20</a:t>
            </a:fld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2288" y="0"/>
            <a:ext cx="681942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3868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 rot="16200000">
            <a:off x="3949700" y="-1158875"/>
            <a:ext cx="1244600" cy="95059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248365" y="3238500"/>
            <a:ext cx="63017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chemeClr val="bg1"/>
                </a:solidFill>
                <a:latin typeface="+mj-ea"/>
                <a:ea typeface="+mj-ea"/>
              </a:rPr>
              <a:t>3.TensorFlow</a:t>
            </a:r>
            <a:r>
              <a:rPr lang="zh-CN" altLang="en-US" sz="4000" dirty="0">
                <a:solidFill>
                  <a:schemeClr val="bg1"/>
                </a:solidFill>
                <a:latin typeface="+mj-ea"/>
                <a:ea typeface="+mj-ea"/>
              </a:rPr>
              <a:t>安装</a:t>
            </a:r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DECE3-04E0-41EC-B771-5AB4EF38E9D3}" type="slidenum">
              <a:rPr lang="zh-CN" altLang="en-US" smtClean="0"/>
              <a:pPr/>
              <a:t>21</a:t>
            </a:fld>
            <a:endParaRPr lang="zh-CN" altLang="en-US"/>
          </a:p>
        </p:txBody>
      </p:sp>
      <p:pic>
        <p:nvPicPr>
          <p:cNvPr id="10" name="图片 9"/>
          <p:cNvPicPr/>
          <p:nvPr/>
        </p:nvPicPr>
        <p:blipFill rotWithShape="1">
          <a:blip r:embed="rId2"/>
          <a:srcRect l="16465" r="14826"/>
          <a:stretch/>
        </p:blipFill>
        <p:spPr bwMode="auto">
          <a:xfrm>
            <a:off x="3491880" y="951570"/>
            <a:ext cx="2392658" cy="183490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395825948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5315913-1904-B44F-8669-14E475E092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081" y="-17910"/>
            <a:ext cx="7231838" cy="5143500"/>
          </a:xfrm>
          <a:prstGeom prst="rect">
            <a:avLst/>
          </a:prstGeom>
        </p:spPr>
      </p:pic>
      <p:sp>
        <p:nvSpPr>
          <p:cNvPr id="2" name="幻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DECE3-04E0-41EC-B771-5AB4EF38E9D3}" type="slidenum">
              <a:rPr lang="zh-CN" altLang="en-US" smtClean="0"/>
              <a:pPr/>
              <a:t>22</a:t>
            </a:fld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2051720" y="4627841"/>
            <a:ext cx="43249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Times New Roman" charset="0"/>
              </a:rPr>
              <a:t>https://</a:t>
            </a:r>
            <a:r>
              <a:rPr lang="en-US" altLang="zh-CN" dirty="0" err="1">
                <a:latin typeface="Times New Roman" charset="0"/>
              </a:rPr>
              <a:t>www.anaconda.com</a:t>
            </a:r>
            <a:r>
              <a:rPr lang="en-US" altLang="zh-CN" dirty="0">
                <a:latin typeface="Times New Roman" charset="0"/>
              </a:rPr>
              <a:t>/download/#</a:t>
            </a:r>
            <a:r>
              <a:rPr lang="en-US" altLang="zh-CN" dirty="0" err="1">
                <a:latin typeface="Times New Roman" charset="0"/>
              </a:rPr>
              <a:t>linux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39151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DECE3-04E0-41EC-B771-5AB4EF38E9D3}" type="slidenum">
              <a:rPr lang="zh-CN" altLang="en-US" smtClean="0"/>
              <a:pPr/>
              <a:t>23</a:t>
            </a:fld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E148C71-47B2-DE4C-B10C-69D0A7E5898E}"/>
              </a:ext>
            </a:extLst>
          </p:cNvPr>
          <p:cNvSpPr txBox="1"/>
          <p:nvPr/>
        </p:nvSpPr>
        <p:spPr>
          <a:xfrm>
            <a:off x="881590" y="1221600"/>
            <a:ext cx="65707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$ </a:t>
            </a:r>
            <a:r>
              <a:rPr lang="en-US" altLang="zh-CN" b="1" dirty="0"/>
              <a:t>ls</a:t>
            </a:r>
            <a:endParaRPr lang="zh-CN" altLang="zh-CN" dirty="0"/>
          </a:p>
          <a:p>
            <a:r>
              <a:rPr lang="en-US" altLang="zh-CN" dirty="0"/>
              <a:t>Anaconda3-2020.11-Linux-x86_64.sh</a:t>
            </a:r>
            <a:endParaRPr lang="zh-CN" altLang="zh-CN" dirty="0"/>
          </a:p>
          <a:p>
            <a:endParaRPr kumimoji="1"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D1FCD5D-7C18-6C43-B032-6AFB472FAF3A}"/>
              </a:ext>
            </a:extLst>
          </p:cNvPr>
          <p:cNvSpPr/>
          <p:nvPr/>
        </p:nvSpPr>
        <p:spPr>
          <a:xfrm>
            <a:off x="431540" y="3012389"/>
            <a:ext cx="8055895" cy="2957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69875" algn="just">
              <a:lnSpc>
                <a:spcPts val="1400"/>
              </a:lnSpc>
            </a:pPr>
            <a:r>
              <a:rPr lang="en-US" altLang="zh-CN" b="1" kern="100" dirty="0">
                <a:solidFill>
                  <a:srgbClr val="000000"/>
                </a:solidFill>
                <a:latin typeface="Courier New" panose="02070309020205020404" pitchFamily="49" charset="0"/>
                <a:ea typeface="方正书宋简体"/>
                <a:cs typeface="Times New Roman" panose="02020603050405020304" pitchFamily="18" charset="0"/>
              </a:rPr>
              <a:t>bash </a:t>
            </a:r>
            <a:r>
              <a:rPr lang="en-US" altLang="zh-CN" kern="100" dirty="0">
                <a:solidFill>
                  <a:srgbClr val="000000"/>
                </a:solidFill>
                <a:latin typeface="Courier New" panose="02070309020205020404" pitchFamily="49" charset="0"/>
                <a:ea typeface="方正书宋简体"/>
                <a:cs typeface="Times New Roman" panose="02020603050405020304" pitchFamily="18" charset="0"/>
              </a:rPr>
              <a:t> </a:t>
            </a:r>
            <a:r>
              <a:rPr lang="zh-CN" altLang="zh-CN" kern="100" dirty="0">
                <a:solidFill>
                  <a:srgbClr val="000000"/>
                </a:solidFill>
                <a:latin typeface="Courier New" panose="02070309020205020404" pitchFamily="49" charset="0"/>
                <a:ea typeface="方正书宋简体"/>
                <a:cs typeface="Times New Roman" panose="02020603050405020304" pitchFamily="18" charset="0"/>
              </a:rPr>
              <a:t>～</a:t>
            </a:r>
            <a:r>
              <a:rPr lang="en-US" altLang="zh-CN" kern="100" dirty="0">
                <a:solidFill>
                  <a:srgbClr val="000000"/>
                </a:solidFill>
                <a:latin typeface="Courier New" panose="02070309020205020404" pitchFamily="49" charset="0"/>
                <a:ea typeface="方正书宋简体"/>
                <a:cs typeface="Times New Roman" panose="02020603050405020304" pitchFamily="18" charset="0"/>
              </a:rPr>
              <a:t>/Downloads/Anaconda3-2020.11-Linux-x86_64.sh</a:t>
            </a:r>
            <a:endParaRPr lang="zh-CN" altLang="zh-CN" kern="100" dirty="0">
              <a:latin typeface="Courier New" panose="02070309020205020404" pitchFamily="49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83601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DECE3-04E0-41EC-B771-5AB4EF38E9D3}" type="slidenum">
              <a:rPr lang="zh-CN" altLang="en-US" smtClean="0"/>
              <a:pPr/>
              <a:t>24</a:t>
            </a:fld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" y="133350"/>
            <a:ext cx="9067800" cy="48768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121950" y="3336835"/>
            <a:ext cx="3802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pip3</a:t>
            </a:r>
            <a:r>
              <a:rPr kumimoji="1" lang="zh-CN" altLang="en-US" dirty="0"/>
              <a:t> ：</a:t>
            </a:r>
            <a:r>
              <a:rPr kumimoji="1" lang="en-US" altLang="zh-CN" dirty="0"/>
              <a:t>python</a:t>
            </a:r>
            <a:r>
              <a:rPr kumimoji="1" lang="zh-CN" altLang="en-US" dirty="0"/>
              <a:t> </a:t>
            </a:r>
            <a:r>
              <a:rPr kumimoji="1" lang="en-US" altLang="zh-CN" dirty="0"/>
              <a:t>3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098391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DECE3-04E0-41EC-B771-5AB4EF38E9D3}" type="slidenum">
              <a:rPr lang="zh-CN" altLang="en-US" smtClean="0"/>
              <a:pPr/>
              <a:t>25</a:t>
            </a:fld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89" y="906565"/>
            <a:ext cx="9144000" cy="238891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781690" y="4056915"/>
            <a:ext cx="6570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 dirty="0"/>
              <a:t>添加</a:t>
            </a:r>
            <a:r>
              <a:rPr lang="zh-CN" altLang="en-US" b="1" dirty="0"/>
              <a:t>清华大学</a:t>
            </a:r>
            <a:r>
              <a:rPr lang="en-US" altLang="zh-CN" b="1" dirty="0"/>
              <a:t>TUNA</a:t>
            </a:r>
            <a:r>
              <a:rPr lang="zh-CN" altLang="en-US" b="1" dirty="0"/>
              <a:t>提供的</a:t>
            </a:r>
            <a:r>
              <a:rPr lang="en-US" altLang="zh-CN" b="1" dirty="0"/>
              <a:t>Anaconda</a:t>
            </a:r>
            <a:r>
              <a:rPr lang="zh-CN" altLang="en-US" b="1" dirty="0"/>
              <a:t>仓库镜像</a:t>
            </a:r>
            <a:endParaRPr kumimoji="1"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15687528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DECE3-04E0-41EC-B771-5AB4EF38E9D3}" type="slidenum">
              <a:rPr lang="zh-CN" altLang="en-US" smtClean="0"/>
              <a:pPr/>
              <a:t>26</a:t>
            </a:fld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1520"/>
            <a:ext cx="9144000" cy="2503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9823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DECE3-04E0-41EC-B771-5AB4EF38E9D3}" type="slidenum">
              <a:rPr lang="zh-CN" altLang="en-US" smtClean="0"/>
              <a:pPr/>
              <a:t>27</a:t>
            </a:fld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1826695" y="276495"/>
            <a:ext cx="37804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atin typeface="Times New Roman" charset="0"/>
              </a:rPr>
              <a:t>测试</a:t>
            </a:r>
            <a:r>
              <a:rPr lang="en-US" altLang="zh-CN" dirty="0" err="1">
                <a:latin typeface="Times New Roman" charset="0"/>
              </a:rPr>
              <a:t>TensorFlow</a:t>
            </a:r>
            <a:r>
              <a:rPr lang="zh-CN" altLang="en-US" dirty="0">
                <a:latin typeface="Times New Roman" charset="0"/>
              </a:rPr>
              <a:t>是</a:t>
            </a:r>
            <a:r>
              <a:rPr lang="zh-CN" altLang="en-US" dirty="0">
                <a:latin typeface="MS Mincho" charset="-128"/>
                <a:ea typeface="MS Mincho" charset="-128"/>
              </a:rPr>
              <a:t>否安装</a:t>
            </a:r>
            <a:r>
              <a:rPr lang="zh-CN" altLang="en-US" dirty="0">
                <a:latin typeface="Times New Roman" charset="0"/>
              </a:rPr>
              <a:t>成功</a:t>
            </a:r>
            <a:endParaRPr lang="zh-CN" altLang="en-US" dirty="0"/>
          </a:p>
        </p:txBody>
      </p:sp>
      <p:pic>
        <p:nvPicPr>
          <p:cNvPr id="5" name="图片 4" descr="社交网络的手机截图&#10;&#10;描述已自动生成">
            <a:extLst>
              <a:ext uri="{FF2B5EF4-FFF2-40B4-BE49-F238E27FC236}">
                <a16:creationId xmlns:a16="http://schemas.microsoft.com/office/drawing/2014/main" id="{1136E849-6BBB-CD43-9EBA-5909C357A44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6705" y="1311609"/>
            <a:ext cx="4680520" cy="23852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05571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FF63BE3-6187-784C-8395-CE78B95BAA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solidFill>
                  <a:srgbClr val="00B0F0"/>
                </a:solidFill>
              </a:rPr>
              <a:t>Windows</a:t>
            </a:r>
            <a:r>
              <a:rPr kumimoji="1" lang="zh-CN" altLang="en-US" dirty="0">
                <a:solidFill>
                  <a:srgbClr val="00B0F0"/>
                </a:solidFill>
              </a:rPr>
              <a:t> 下安装</a:t>
            </a: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D09C7638-5F0B-4440-A46E-43BDAF1048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6A9FD8B-A2DF-BD48-88FC-344C6F71B8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DECE3-04E0-41EC-B771-5AB4EF38E9D3}" type="slidenum">
              <a:rPr lang="zh-CN" altLang="en-US" smtClean="0"/>
              <a:pPr/>
              <a:t>28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75DE679-2B7D-7B48-9BCB-9038F275396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615" y="1744595"/>
            <a:ext cx="2569845" cy="1986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图片 6" descr="社交网站的手机截图&#10;&#10;描述已自动生成">
            <a:extLst>
              <a:ext uri="{FF2B5EF4-FFF2-40B4-BE49-F238E27FC236}">
                <a16:creationId xmlns:a16="http://schemas.microsoft.com/office/drawing/2014/main" id="{3B396B78-CDF8-804B-8C64-FBAE5134B720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7055" y="1716655"/>
            <a:ext cx="2667000" cy="20421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720860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6BAC19-2721-F041-A603-6D25287D8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solidFill>
                  <a:srgbClr val="00B0F0"/>
                </a:solidFill>
              </a:rPr>
              <a:t>Windows</a:t>
            </a:r>
            <a:r>
              <a:rPr kumimoji="1" lang="zh-CN" altLang="en-US" dirty="0">
                <a:solidFill>
                  <a:srgbClr val="00B0F0"/>
                </a:solidFill>
              </a:rPr>
              <a:t> 下安装</a:t>
            </a: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AA114AE-534D-3544-A8D7-FDE5171114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0B7D782-A16A-3444-AD87-59876C774E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DECE3-04E0-41EC-B771-5AB4EF38E9D3}" type="slidenum">
              <a:rPr lang="zh-CN" altLang="en-US" smtClean="0"/>
              <a:pPr/>
              <a:t>29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066941A-3BB3-FB4B-A214-36BB6B3DD7B6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7155" y="1806665"/>
            <a:ext cx="2461260" cy="1920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图片 5" descr="社交网站的手机截图&#10;&#10;描述已自动生成">
            <a:extLst>
              <a:ext uri="{FF2B5EF4-FFF2-40B4-BE49-F238E27FC236}">
                <a16:creationId xmlns:a16="http://schemas.microsoft.com/office/drawing/2014/main" id="{271154D6-A4EC-D641-AAD6-0C4B3BADCA8E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1650" y="1745705"/>
            <a:ext cx="2628900" cy="204216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下箭头 6">
            <a:extLst>
              <a:ext uri="{FF2B5EF4-FFF2-40B4-BE49-F238E27FC236}">
                <a16:creationId xmlns:a16="http://schemas.microsoft.com/office/drawing/2014/main" id="{08F7E00D-6093-B54B-A04C-5EC09F390AFB}"/>
              </a:ext>
            </a:extLst>
          </p:cNvPr>
          <p:cNvSpPr/>
          <p:nvPr/>
        </p:nvSpPr>
        <p:spPr>
          <a:xfrm rot="19473959">
            <a:off x="1413487" y="2311077"/>
            <a:ext cx="250700" cy="20718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667287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DECE3-04E0-41EC-B771-5AB4EF38E9D3}" type="slidenum">
              <a:rPr lang="zh-CN" altLang="en-US" smtClean="0"/>
              <a:pPr/>
              <a:t>3</a:t>
            </a:fld>
            <a:endParaRPr lang="zh-CN" altLang="en-US"/>
          </a:p>
        </p:txBody>
      </p:sp>
      <p:pic>
        <p:nvPicPr>
          <p:cNvPr id="3" name="图片 2" descr="Z:\Mac 上的 yhilly\微云同步盘\1-deep learning图书\book-writing\pics\chap09\handwriting-traindata2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6625" y="546525"/>
            <a:ext cx="6975775" cy="378042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/>
          <p:cNvSpPr txBox="1"/>
          <p:nvPr/>
        </p:nvSpPr>
        <p:spPr>
          <a:xfrm>
            <a:off x="566555" y="366505"/>
            <a:ext cx="20702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C00000"/>
                </a:solidFill>
              </a:rPr>
              <a:t>到底什么是神经元？</a:t>
            </a:r>
          </a:p>
        </p:txBody>
      </p:sp>
    </p:spTree>
    <p:extLst>
      <p:ext uri="{BB962C8B-B14F-4D97-AF65-F5344CB8AC3E}">
        <p14:creationId xmlns:p14="http://schemas.microsoft.com/office/powerpoint/2010/main" val="4460479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 rot="16200000">
            <a:off x="3949700" y="-1158875"/>
            <a:ext cx="1244600" cy="95059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248365" y="3238500"/>
            <a:ext cx="63017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chemeClr val="bg1"/>
                </a:solidFill>
                <a:latin typeface="+mj-ea"/>
                <a:ea typeface="+mj-ea"/>
              </a:rPr>
              <a:t>3.</a:t>
            </a:r>
            <a:r>
              <a:rPr lang="zh-CN" altLang="en-US" sz="4000" dirty="0">
                <a:solidFill>
                  <a:schemeClr val="bg1"/>
                </a:solidFill>
                <a:latin typeface="+mj-ea"/>
                <a:ea typeface="+mj-ea"/>
              </a:rPr>
              <a:t>使用</a:t>
            </a:r>
            <a:r>
              <a:rPr lang="en-US" altLang="zh-CN" sz="4000" dirty="0" err="1">
                <a:solidFill>
                  <a:schemeClr val="bg1"/>
                </a:solidFill>
                <a:latin typeface="+mj-ea"/>
                <a:ea typeface="+mj-ea"/>
              </a:rPr>
              <a:t>Jupyter</a:t>
            </a:r>
            <a:endParaRPr lang="zh-CN" altLang="en-US" sz="4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DECE3-04E0-41EC-B771-5AB4EF38E9D3}" type="slidenum">
              <a:rPr lang="zh-CN" altLang="en-US" smtClean="0"/>
              <a:pPr/>
              <a:t>30</a:t>
            </a:fld>
            <a:endParaRPr lang="zh-CN" altLang="en-US"/>
          </a:p>
        </p:txBody>
      </p:sp>
      <p:pic>
        <p:nvPicPr>
          <p:cNvPr id="10" name="图片 9"/>
          <p:cNvPicPr/>
          <p:nvPr/>
        </p:nvPicPr>
        <p:blipFill rotWithShape="1">
          <a:blip r:embed="rId2"/>
          <a:srcRect l="16465" r="14826"/>
          <a:stretch/>
        </p:blipFill>
        <p:spPr bwMode="auto">
          <a:xfrm>
            <a:off x="3491880" y="951570"/>
            <a:ext cx="2392658" cy="183490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636027290"/>
      </p:ext>
    </p:extLst>
  </p:cSld>
  <p:clrMapOvr>
    <a:masterClrMapping/>
  </p:clrMapOvr>
  <p:transition spd="slow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DECE3-04E0-41EC-B771-5AB4EF38E9D3}" type="slidenum">
              <a:rPr lang="zh-CN" altLang="en-US" smtClean="0"/>
              <a:pPr/>
              <a:t>31</a:t>
            </a:fld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4993"/>
            <a:ext cx="8674100" cy="40767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66555" y="3889177"/>
            <a:ext cx="70207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安装</a:t>
            </a:r>
            <a:r>
              <a:rPr lang="en-US" altLang="zh-CN" dirty="0"/>
              <a:t>Anaconda</a:t>
            </a:r>
            <a:r>
              <a:rPr lang="zh-CN" altLang="en-US" dirty="0"/>
              <a:t>之后，在命令行启动</a:t>
            </a:r>
            <a:endParaRPr lang="en-US" altLang="zh-CN" dirty="0"/>
          </a:p>
          <a:p>
            <a:r>
              <a:rPr lang="en-US" altLang="zh-CN" b="1" dirty="0" err="1">
                <a:solidFill>
                  <a:srgbClr val="FF0000"/>
                </a:solidFill>
              </a:rPr>
              <a:t>jupyter</a:t>
            </a:r>
            <a:r>
              <a:rPr lang="en-US" altLang="zh-CN" b="1" dirty="0">
                <a:solidFill>
                  <a:srgbClr val="FF0000"/>
                </a:solidFill>
              </a:rPr>
              <a:t>  notebook</a:t>
            </a:r>
            <a:endParaRPr lang="zh-CN" altLang="zh-CN" b="1" dirty="0">
              <a:solidFill>
                <a:srgbClr val="FF0000"/>
              </a:solidFill>
            </a:endParaRP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620636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DECE3-04E0-41EC-B771-5AB4EF38E9D3}" type="slidenum">
              <a:rPr lang="zh-CN" altLang="en-US" smtClean="0"/>
              <a:pPr/>
              <a:t>32</a:t>
            </a:fld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500778" y="3651870"/>
            <a:ext cx="61424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测试这些代码</a:t>
            </a:r>
            <a:endParaRPr kumimoji="1" lang="en-US" altLang="zh-CN" dirty="0"/>
          </a:p>
          <a:p>
            <a:r>
              <a:rPr kumimoji="1" lang="zh-CN" altLang="en-US" dirty="0"/>
              <a:t>输入完毕后，在</a:t>
            </a:r>
            <a:r>
              <a:rPr kumimoji="1" lang="en-US" altLang="zh-CN" dirty="0" err="1"/>
              <a:t>Jupyter</a:t>
            </a:r>
            <a:r>
              <a:rPr kumimoji="1" lang="zh-CN" altLang="en-US" dirty="0"/>
              <a:t>中按</a:t>
            </a:r>
            <a:r>
              <a:rPr lang="en-US" altLang="zh-CN" b="1" dirty="0">
                <a:solidFill>
                  <a:srgbClr val="FF0000"/>
                </a:solidFill>
              </a:rPr>
              <a:t>Shift + Enter</a:t>
            </a:r>
            <a:r>
              <a:rPr lang="zh-CN" altLang="zh-CN" dirty="0"/>
              <a:t>（回车键）或者鼠标点击图中箭头所指按钮，即可运行该段代码 </a:t>
            </a:r>
            <a:endParaRPr kumimoji="1" lang="en-US" altLang="zh-CN" dirty="0"/>
          </a:p>
          <a:p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A83B840-CB68-DB40-AFCC-70A60CD1642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605" y="591530"/>
            <a:ext cx="6300700" cy="243027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98417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 rot="16200000">
            <a:off x="3949700" y="-1158875"/>
            <a:ext cx="1244600" cy="95059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248365" y="3238500"/>
            <a:ext cx="63017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chemeClr val="bg1"/>
                </a:solidFill>
                <a:latin typeface="+mj-ea"/>
                <a:ea typeface="+mj-ea"/>
              </a:rPr>
              <a:t>4.</a:t>
            </a:r>
            <a:r>
              <a:rPr lang="zh-CN" altLang="en-US" sz="4000" dirty="0">
                <a:solidFill>
                  <a:schemeClr val="bg1"/>
                </a:solidFill>
                <a:latin typeface="+mj-ea"/>
                <a:ea typeface="+mj-ea"/>
              </a:rPr>
              <a:t>告别</a:t>
            </a:r>
            <a:r>
              <a:rPr lang="en-US" altLang="zh-CN" sz="4000" dirty="0">
                <a:solidFill>
                  <a:schemeClr val="bg1"/>
                </a:solidFill>
                <a:latin typeface="+mj-ea"/>
                <a:ea typeface="+mj-ea"/>
              </a:rPr>
              <a:t>TF1</a:t>
            </a:r>
            <a:r>
              <a:rPr lang="zh-CN" altLang="en-US" sz="4000" dirty="0">
                <a:solidFill>
                  <a:schemeClr val="bg1"/>
                </a:solidFill>
                <a:latin typeface="+mj-ea"/>
                <a:ea typeface="+mj-ea"/>
              </a:rPr>
              <a:t>的</a:t>
            </a:r>
            <a:r>
              <a:rPr lang="en-US" altLang="zh-CN" sz="4000" dirty="0">
                <a:solidFill>
                  <a:schemeClr val="bg1"/>
                </a:solidFill>
                <a:latin typeface="+mj-ea"/>
                <a:ea typeface="+mj-ea"/>
              </a:rPr>
              <a:t>Session</a:t>
            </a:r>
            <a:endParaRPr lang="zh-CN" altLang="en-US" sz="4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DECE3-04E0-41EC-B771-5AB4EF38E9D3}" type="slidenum">
              <a:rPr lang="zh-CN" altLang="en-US" smtClean="0"/>
              <a:pPr/>
              <a:t>33</a:t>
            </a:fld>
            <a:endParaRPr lang="zh-CN" altLang="en-US"/>
          </a:p>
        </p:txBody>
      </p:sp>
      <p:pic>
        <p:nvPicPr>
          <p:cNvPr id="10" name="图片 9"/>
          <p:cNvPicPr/>
          <p:nvPr/>
        </p:nvPicPr>
        <p:blipFill rotWithShape="1">
          <a:blip r:embed="rId2"/>
          <a:srcRect l="16465" r="14826"/>
          <a:stretch/>
        </p:blipFill>
        <p:spPr bwMode="auto">
          <a:xfrm>
            <a:off x="3491880" y="951570"/>
            <a:ext cx="2392658" cy="183490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857893754"/>
      </p:ext>
    </p:extLst>
  </p:cSld>
  <p:clrMapOvr>
    <a:masterClrMapping/>
  </p:clrMapOvr>
  <p:transition spd="slow">
    <p:push dir="u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D4CA414-19F4-874B-9617-9F8C60634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DECE3-04E0-41EC-B771-5AB4EF38E9D3}" type="slidenum">
              <a:rPr lang="zh-CN" altLang="en-US" smtClean="0"/>
              <a:pPr/>
              <a:t>34</a:t>
            </a:fld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83B6620-6117-C546-B8B8-C726CB3D39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8793"/>
            <a:ext cx="9144000" cy="4865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6473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CC7CE99-FFF8-E74B-BAE9-F8444B9E9A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DECE3-04E0-41EC-B771-5AB4EF38E9D3}" type="slidenum">
              <a:rPr lang="zh-CN" altLang="en-US" smtClean="0"/>
              <a:pPr/>
              <a:t>35</a:t>
            </a:fld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CE42FCA-620B-784B-849F-88985EB997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4931"/>
            <a:ext cx="9144000" cy="4373638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C187AEBA-E38F-404A-BF65-7ECE285F8118}"/>
              </a:ext>
            </a:extLst>
          </p:cNvPr>
          <p:cNvSpPr txBox="1"/>
          <p:nvPr/>
        </p:nvSpPr>
        <p:spPr>
          <a:xfrm>
            <a:off x="4752020" y="2166705"/>
            <a:ext cx="31727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chemeClr val="bg1"/>
                </a:solidFill>
              </a:rPr>
              <a:t>TF1.x</a:t>
            </a:r>
            <a:r>
              <a:rPr kumimoji="1" lang="zh-CN" altLang="en-US" dirty="0">
                <a:solidFill>
                  <a:schemeClr val="bg1"/>
                </a:solidFill>
              </a:rPr>
              <a:t> 先构建计算图，然后运行</a:t>
            </a:r>
            <a:r>
              <a:rPr kumimoji="1" lang="en-US" altLang="zh-CN" dirty="0">
                <a:solidFill>
                  <a:schemeClr val="bg1"/>
                </a:solidFill>
              </a:rPr>
              <a:t>Session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95599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448BD6A-594C-104B-AEE0-009963D6CD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DECE3-04E0-41EC-B771-5AB4EF38E9D3}" type="slidenum">
              <a:rPr lang="zh-CN" altLang="en-US" smtClean="0"/>
              <a:pPr/>
              <a:t>36</a:t>
            </a:fld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6BA967E-F938-8C44-884D-519C4092A8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510" y="105424"/>
            <a:ext cx="9144000" cy="409798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08992FDC-CB11-FA45-B237-EE314F45BCF3}"/>
              </a:ext>
            </a:extLst>
          </p:cNvPr>
          <p:cNvSpPr txBox="1"/>
          <p:nvPr/>
        </p:nvSpPr>
        <p:spPr>
          <a:xfrm>
            <a:off x="1196625" y="4069278"/>
            <a:ext cx="7290810" cy="877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dirty="0"/>
              <a:t>TF2</a:t>
            </a:r>
            <a:r>
              <a:rPr kumimoji="1" lang="zh-CN" altLang="en-US" dirty="0"/>
              <a:t>和</a:t>
            </a:r>
            <a:r>
              <a:rPr kumimoji="1" lang="en-US" altLang="zh-CN" dirty="0" err="1"/>
              <a:t>Keras</a:t>
            </a:r>
            <a:r>
              <a:rPr kumimoji="1" lang="zh-CN" altLang="en-US" dirty="0"/>
              <a:t>完美结合，简化使用。</a:t>
            </a:r>
            <a:endParaRPr kumimoji="1" lang="en-US" altLang="zh-CN" dirty="0"/>
          </a:p>
          <a:p>
            <a:pPr>
              <a:lnSpc>
                <a:spcPct val="150000"/>
              </a:lnSpc>
            </a:pPr>
            <a:r>
              <a:rPr kumimoji="1" lang="en-US" altLang="zh-CN" dirty="0" err="1"/>
              <a:t>Keras</a:t>
            </a:r>
            <a:r>
              <a:rPr kumimoji="1" lang="zh-CN" altLang="en-US" dirty="0"/>
              <a:t>负责“貌美如花（界面）” ，</a:t>
            </a:r>
            <a:r>
              <a:rPr kumimoji="1" lang="en-US" altLang="zh-CN"/>
              <a:t>TF2</a:t>
            </a:r>
            <a:r>
              <a:rPr kumimoji="1" lang="zh-CN" altLang="en-US"/>
              <a:t>负责</a:t>
            </a:r>
            <a:r>
              <a:rPr kumimoji="1" lang="zh-CN" altLang="en-US" dirty="0"/>
              <a:t>“勤俭持家（计算）”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732600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3B3AA6-78D6-434C-B41D-C9C6D5177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如何导入</a:t>
            </a:r>
            <a:r>
              <a:rPr kumimoji="1" lang="en-US" altLang="zh-CN" dirty="0" err="1"/>
              <a:t>tf.keras</a:t>
            </a:r>
            <a:endParaRPr kumimoji="1"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D2936522-3F87-744B-99CC-161174999C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77E2152-36C1-9B4D-A08A-0A2BCD901F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DECE3-04E0-41EC-B771-5AB4EF38E9D3}" type="slidenum">
              <a:rPr lang="zh-CN" altLang="en-US" smtClean="0"/>
              <a:pPr/>
              <a:t>37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6FE8B36-E74D-994B-A3C2-363D46460366}"/>
              </a:ext>
            </a:extLst>
          </p:cNvPr>
          <p:cNvSpPr txBox="1"/>
          <p:nvPr/>
        </p:nvSpPr>
        <p:spPr>
          <a:xfrm>
            <a:off x="656565" y="2211710"/>
            <a:ext cx="8280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altLang="zh-CN" sz="2800" b="1" dirty="0" err="1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tensorflow.keras</a:t>
            </a:r>
            <a:r>
              <a:rPr lang="en-US" altLang="zh-CN" sz="2800" b="1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import layers</a:t>
            </a:r>
            <a:endParaRPr kumimoji="1" lang="zh-CN" altLang="en-US" sz="2800" b="1" dirty="0">
              <a:solidFill>
                <a:schemeClr val="accent4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39293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5126C2A-0053-E241-89ED-D9DA90BC3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DECE3-04E0-41EC-B771-5AB4EF38E9D3}" type="slidenum">
              <a:rPr lang="zh-CN" altLang="en-US" smtClean="0"/>
              <a:pPr/>
              <a:t>38</a:t>
            </a:fld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BC38DED-4FFB-7E46-A096-21349A45FB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0" y="412750"/>
            <a:ext cx="8178800" cy="431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10265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B595141-4288-3B43-BA3F-46A4D1C0ACF0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61610" y="816555"/>
            <a:ext cx="7541853" cy="271454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灯片编号占位符 1" hidden="1">
            <a:extLst>
              <a:ext uri="{FF2B5EF4-FFF2-40B4-BE49-F238E27FC236}">
                <a16:creationId xmlns:a16="http://schemas.microsoft.com/office/drawing/2014/main" id="{089E989D-8235-814F-AE54-A4EC92AFF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59FDECE3-04E0-41EC-B771-5AB4EF38E9D3}" type="slidenum">
              <a:rPr lang="zh-CN" altLang="en-US" smtClean="0"/>
              <a:pPr>
                <a:spcAft>
                  <a:spcPts val="600"/>
                </a:spcAft>
              </a:pPr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11232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DECE3-04E0-41EC-B771-5AB4EF38E9D3}" type="slidenum">
              <a:rPr lang="zh-CN" altLang="en-US" smtClean="0"/>
              <a:pPr/>
              <a:t>4</a:t>
            </a:fld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1450"/>
            <a:ext cx="9144000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08526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B42D2E9-194A-614C-AE03-A2706B3B3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DECE3-04E0-41EC-B771-5AB4EF38E9D3}" type="slidenum">
              <a:rPr lang="zh-CN" altLang="en-US" smtClean="0"/>
              <a:pPr/>
              <a:t>40</a:t>
            </a:fld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C613B86-5724-AE48-9676-E3EE189227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1473"/>
            <a:ext cx="9144000" cy="4300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5334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604767" y="934132"/>
            <a:ext cx="5202070" cy="1440178"/>
          </a:xfrm>
        </p:spPr>
        <p:txBody>
          <a:bodyPr>
            <a:normAutofit/>
          </a:bodyPr>
          <a:lstStyle/>
          <a:p>
            <a:pPr algn="ctr" eaLnBrk="1" hangingPunct="1">
              <a:buFont typeface="Wingdings" pitchFamily="2" charset="2"/>
              <a:buNone/>
            </a:pPr>
            <a:r>
              <a:rPr lang="zh-CN" altLang="en-US" sz="5800" b="1" dirty="0">
                <a:solidFill>
                  <a:srgbClr val="00B0F0"/>
                </a:solidFill>
                <a:latin typeface="方正静蕾简体" pitchFamily="2" charset="-122"/>
                <a:ea typeface="方正静蕾简体" pitchFamily="2" charset="-122"/>
              </a:rPr>
              <a:t>谢谢你能来！</a:t>
            </a:r>
            <a:endParaRPr lang="en-US" altLang="zh-CN" sz="5800" b="1" dirty="0">
              <a:solidFill>
                <a:srgbClr val="00B0F0"/>
              </a:solidFill>
              <a:latin typeface="方正静蕾简体" pitchFamily="2" charset="-122"/>
              <a:ea typeface="方正静蕾简体" pitchFamily="2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DECE3-04E0-41EC-B771-5AB4EF38E9D3}" type="slidenum">
              <a:rPr lang="zh-CN" altLang="en-US" smtClean="0"/>
              <a:pPr/>
              <a:t>41</a:t>
            </a:fld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251519" y="4111260"/>
            <a:ext cx="82359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0070C0"/>
                </a:solidFill>
                <a:latin typeface="方正静蕾简体" pitchFamily="2" charset="-122"/>
                <a:ea typeface="方正静蕾简体" pitchFamily="2" charset="-122"/>
              </a:rPr>
              <a:t>知乎社区专栏：</a:t>
            </a:r>
            <a:r>
              <a:rPr kumimoji="1" lang="en-US" altLang="zh-CN" b="1" dirty="0">
                <a:solidFill>
                  <a:srgbClr val="FF0000"/>
                </a:solidFill>
              </a:rPr>
              <a:t>https://</a:t>
            </a:r>
            <a:r>
              <a:rPr kumimoji="1" lang="en-US" altLang="zh-CN" b="1" dirty="0" err="1">
                <a:solidFill>
                  <a:srgbClr val="FF0000"/>
                </a:solidFill>
              </a:rPr>
              <a:t>zhuanlan.zhihu.com</a:t>
            </a:r>
            <a:r>
              <a:rPr kumimoji="1" lang="en-US" altLang="zh-CN" b="1" dirty="0">
                <a:solidFill>
                  <a:srgbClr val="FF0000"/>
                </a:solidFill>
              </a:rPr>
              <a:t>/</a:t>
            </a:r>
            <a:r>
              <a:rPr kumimoji="1" lang="en-US" altLang="zh-CN" b="1" dirty="0" err="1">
                <a:solidFill>
                  <a:srgbClr val="FF0000"/>
                </a:solidFill>
              </a:rPr>
              <a:t>zhangyuhong</a:t>
            </a:r>
            <a:endParaRPr kumimoji="1" lang="zh-CN" altLang="en-US" b="1" dirty="0">
              <a:solidFill>
                <a:srgbClr val="FF0000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F48B951-CB53-9D46-BA8C-8A8B2C4212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19" y="12099"/>
            <a:ext cx="3150350" cy="409916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419660E-EBE3-CB49-A701-6E012F23B75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2891"/>
          <a:stretch/>
        </p:blipFill>
        <p:spPr>
          <a:xfrm>
            <a:off x="3626628" y="2769190"/>
            <a:ext cx="4900665" cy="1342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30384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DECE3-04E0-41EC-B771-5AB4EF38E9D3}" type="slidenum">
              <a:rPr lang="zh-CN" altLang="en-US" smtClean="0"/>
              <a:pPr/>
              <a:t>5</a:t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554" y="0"/>
            <a:ext cx="741289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5300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DECE3-04E0-41EC-B771-5AB4EF38E9D3}" type="slidenum">
              <a:rPr lang="zh-CN" altLang="en-US" smtClean="0"/>
              <a:pPr/>
              <a:t>6</a:t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40449"/>
            <a:ext cx="9144000" cy="4062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5942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DECE3-04E0-41EC-B771-5AB4EF38E9D3}" type="slidenum">
              <a:rPr lang="zh-CN" altLang="en-US" smtClean="0"/>
              <a:pPr/>
              <a:t>7</a:t>
            </a:fld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6665" y="186484"/>
            <a:ext cx="6885765" cy="382542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2366755" y="4236935"/>
            <a:ext cx="41088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kern="100" dirty="0">
                <a:latin typeface="Calibri" charset="0"/>
                <a:cs typeface="Times New Roman" charset="0"/>
              </a:rPr>
              <a:t>多层前馈神经网络</a:t>
            </a:r>
            <a:r>
              <a:rPr lang="zh-CN" altLang="en-US" kern="100" dirty="0">
                <a:latin typeface="Calibri" charset="0"/>
                <a:cs typeface="Times New Roman" charset="0"/>
              </a:rPr>
              <a:t>：为什么要分层呢？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683467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 rot="16200000">
            <a:off x="3949700" y="-1158875"/>
            <a:ext cx="1244600" cy="95059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248365" y="3238500"/>
            <a:ext cx="63017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chemeClr val="bg1"/>
                </a:solidFill>
                <a:latin typeface="+mj-ea"/>
                <a:ea typeface="+mj-ea"/>
              </a:rPr>
              <a:t>1.</a:t>
            </a:r>
            <a:r>
              <a:rPr lang="zh-CN" altLang="en-US" sz="4000" dirty="0">
                <a:solidFill>
                  <a:schemeClr val="bg1"/>
                </a:solidFill>
                <a:latin typeface="+mj-ea"/>
                <a:ea typeface="+mj-ea"/>
              </a:rPr>
              <a:t>深度</a:t>
            </a:r>
            <a:r>
              <a:rPr lang="zh-CN" altLang="en-US" sz="4000">
                <a:solidFill>
                  <a:schemeClr val="bg1"/>
                </a:solidFill>
                <a:latin typeface="+mj-ea"/>
                <a:ea typeface="+mj-ea"/>
              </a:rPr>
              <a:t>学习框架简介</a:t>
            </a:r>
            <a:endParaRPr lang="zh-CN" altLang="en-US" sz="4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DECE3-04E0-41EC-B771-5AB4EF38E9D3}" type="slidenum">
              <a:rPr lang="zh-CN" altLang="en-US" smtClean="0"/>
              <a:pPr/>
              <a:t>8</a:t>
            </a:fld>
            <a:endParaRPr lang="zh-CN" altLang="en-US"/>
          </a:p>
        </p:txBody>
      </p:sp>
      <p:pic>
        <p:nvPicPr>
          <p:cNvPr id="10" name="图片 9"/>
          <p:cNvPicPr/>
          <p:nvPr/>
        </p:nvPicPr>
        <p:blipFill rotWithShape="1">
          <a:blip r:embed="rId2"/>
          <a:srcRect l="16465" r="14826"/>
          <a:stretch/>
        </p:blipFill>
        <p:spPr bwMode="auto">
          <a:xfrm>
            <a:off x="3491880" y="951570"/>
            <a:ext cx="2392658" cy="183490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428294677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DECE3-04E0-41EC-B771-5AB4EF38E9D3}" type="slidenum">
              <a:rPr lang="zh-CN" altLang="en-US" smtClean="0"/>
              <a:pPr/>
              <a:t>9</a:t>
            </a:fld>
            <a:endParaRPr lang="zh-CN" altLang="en-US"/>
          </a:p>
        </p:txBody>
      </p:sp>
      <p:pic>
        <p:nvPicPr>
          <p:cNvPr id="3" name="图片 2"/>
          <p:cNvPicPr/>
          <p:nvPr/>
        </p:nvPicPr>
        <p:blipFill rotWithShape="1">
          <a:blip r:embed="rId3"/>
          <a:srcRect l="16465" r="14826"/>
          <a:stretch/>
        </p:blipFill>
        <p:spPr bwMode="auto">
          <a:xfrm>
            <a:off x="161510" y="1266605"/>
            <a:ext cx="3150350" cy="252028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26" name="Picture 2" descr="ensorflow GIF by Product Hun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1940" y="1311610"/>
            <a:ext cx="4572000" cy="2581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cdn-images-1.medium.com/max/1600/0*1DqTRU7WREONm9oa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1870" y="816555"/>
            <a:ext cx="5639370" cy="3311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3989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顶峰">
  <a:themeElements>
    <a:clrScheme name="顶峰">
      <a:dk1>
        <a:sysClr val="windowText" lastClr="000000"/>
      </a:dk1>
      <a:lt1>
        <a:sysClr val="window" lastClr="FFFFFF"/>
      </a:lt1>
      <a:dk2>
        <a:srgbClr val="69676D"/>
      </a:dk2>
      <a:lt2>
        <a:srgbClr val="C9C2D1"/>
      </a:lt2>
      <a:accent1>
        <a:srgbClr val="CEB966"/>
      </a:accent1>
      <a:accent2>
        <a:srgbClr val="9CB084"/>
      </a:accent2>
      <a:accent3>
        <a:srgbClr val="6BB1C9"/>
      </a:accent3>
      <a:accent4>
        <a:srgbClr val="6585CF"/>
      </a:accent4>
      <a:accent5>
        <a:srgbClr val="7E6BC9"/>
      </a:accent5>
      <a:accent6>
        <a:srgbClr val="A379BB"/>
      </a:accent6>
      <a:hlink>
        <a:srgbClr val="410082"/>
      </a:hlink>
      <a:folHlink>
        <a:srgbClr val="932968"/>
      </a:folHlink>
    </a:clrScheme>
    <a:fontScheme name="顶峰">
      <a:majorFont>
        <a:latin typeface="Lucida Sans"/>
        <a:ea typeface=""/>
        <a:cs typeface=""/>
        <a:font script="Grek" typeface="Arial"/>
        <a:font script="Cyrl" typeface="Arial"/>
        <a:font script="Jpan" typeface="HG丸ｺﾞｼｯｸM-PRO"/>
        <a:font script="Hang" typeface="휴먼옛체"/>
        <a:font script="Hans" typeface="黑体"/>
        <a:font script="Hant" typeface="微軟正黑體"/>
        <a:font script="Arab" typeface="Tahoma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Book Antiqua"/>
        <a:ea typeface=""/>
        <a:cs typeface=""/>
        <a:font script="Grek" typeface="Times New Roman"/>
        <a:font script="Cyrl" typeface="Times New Roman"/>
        <a:font script="Jpan" typeface="HG明朝B"/>
        <a:font script="Hang" typeface="돋움"/>
        <a:font script="Hans" typeface="宋体"/>
        <a:font script="Hant" typeface="新細明體"/>
        <a:font script="Arab" typeface="Times New Roman"/>
        <a:font script="Hebr" typeface="David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顶峰">
      <a:fillStyleLst>
        <a:solidFill>
          <a:schemeClr val="phClr"/>
        </a:solidFill>
        <a:gradFill rotWithShape="1">
          <a:gsLst>
            <a:gs pos="20000">
              <a:schemeClr val="phClr">
                <a:tint val="9000"/>
              </a:schemeClr>
            </a:gs>
            <a:gs pos="100000">
              <a:schemeClr val="phClr">
                <a:tint val="70000"/>
                <a:satMod val="100000"/>
              </a:schemeClr>
            </a:gs>
          </a:gsLst>
          <a:path path="circle">
            <a:fillToRect l="-15000" t="-15000" r="115000" b="115000"/>
          </a:path>
        </a:gradFill>
        <a:gradFill rotWithShape="1">
          <a:gsLst>
            <a:gs pos="0">
              <a:schemeClr val="phClr">
                <a:shade val="60000"/>
              </a:schemeClr>
            </a:gs>
            <a:gs pos="33000">
              <a:schemeClr val="phClr">
                <a:tint val="86500"/>
              </a:schemeClr>
            </a:gs>
            <a:gs pos="46750">
              <a:schemeClr val="phClr">
                <a:tint val="71000"/>
                <a:satMod val="112000"/>
              </a:schemeClr>
            </a:gs>
            <a:gs pos="53000">
              <a:schemeClr val="phClr">
                <a:tint val="71000"/>
                <a:satMod val="112000"/>
              </a:schemeClr>
            </a:gs>
            <a:gs pos="68000">
              <a:schemeClr val="phClr">
                <a:tint val="86000"/>
              </a:schemeClr>
            </a:gs>
            <a:gs pos="100000">
              <a:schemeClr val="phClr">
                <a:shade val="60000"/>
              </a:schemeClr>
            </a:gs>
          </a:gsLst>
          <a:lin ang="8350000" scaled="1"/>
        </a:gradFill>
      </a:fillStyleLst>
      <a:lnStyleLst>
        <a:ln w="9525" cap="flat" cmpd="sng" algn="ctr">
          <a:solidFill>
            <a:schemeClr val="phClr">
              <a:shade val="48000"/>
              <a:satMod val="11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130000" dist="101600" dir="2700000" algn="tl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100000"/>
            </a:lightRig>
          </a:scene3d>
          <a:sp3d>
            <a:bevelT w="508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r="10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3000"/>
                <a:satMod val="110000"/>
              </a:schemeClr>
              <a:schemeClr val="phClr">
                <a:tint val="60000"/>
                <a:satMod val="425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1427</TotalTime>
  <Words>363</Words>
  <Application>Microsoft Macintosh PowerPoint</Application>
  <PresentationFormat>全屏显示(16:9)</PresentationFormat>
  <Paragraphs>85</Paragraphs>
  <Slides>41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41</vt:i4>
      </vt:variant>
    </vt:vector>
  </HeadingPairs>
  <TitlesOfParts>
    <vt:vector size="57" baseType="lpstr">
      <vt:lpstr>-apple-system</vt:lpstr>
      <vt:lpstr>方正静蕾简体</vt:lpstr>
      <vt:lpstr>黑体</vt:lpstr>
      <vt:lpstr>华文新魏</vt:lpstr>
      <vt:lpstr>微软雅黑</vt:lpstr>
      <vt:lpstr>MS Mincho</vt:lpstr>
      <vt:lpstr>Arial</vt:lpstr>
      <vt:lpstr>Book Antiqua</vt:lpstr>
      <vt:lpstr>Calibri</vt:lpstr>
      <vt:lpstr>Courier New</vt:lpstr>
      <vt:lpstr>Lucida Sans</vt:lpstr>
      <vt:lpstr>Times New Roman</vt:lpstr>
      <vt:lpstr>Wingdings</vt:lpstr>
      <vt:lpstr>Wingdings 2</vt:lpstr>
      <vt:lpstr>Wingdings 3</vt:lpstr>
      <vt:lpstr>顶峰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Windows 下安装</vt:lpstr>
      <vt:lpstr>Windows 下安装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如何导入tf.keras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User</dc:creator>
  <cp:lastModifiedBy>Yuhong Zhang</cp:lastModifiedBy>
  <cp:revision>8</cp:revision>
  <dcterms:created xsi:type="dcterms:W3CDTF">2020-11-23T09:08:55Z</dcterms:created>
  <dcterms:modified xsi:type="dcterms:W3CDTF">2020-12-10T07:12:34Z</dcterms:modified>
</cp:coreProperties>
</file>